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50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71" r:id="rId8"/>
    <p:sldId id="260" r:id="rId9"/>
    <p:sldId id="270" r:id="rId10"/>
    <p:sldId id="267" r:id="rId11"/>
    <p:sldId id="262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72" d="100"/>
          <a:sy n="72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этап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5.2000000000000067E-2</c:v>
                </c:pt>
                <c:pt idx="1">
                  <c:v>3.0000000000000048E-3</c:v>
                </c:pt>
                <c:pt idx="2">
                  <c:v>5.2000000000000067E-2</c:v>
                </c:pt>
                <c:pt idx="3">
                  <c:v>5.2000000000000067E-2</c:v>
                </c:pt>
                <c:pt idx="4">
                  <c:v>3.0000000000000037E-2</c:v>
                </c:pt>
                <c:pt idx="5">
                  <c:v>0</c:v>
                </c:pt>
                <c:pt idx="6">
                  <c:v>5.2000000000000067E-2</c:v>
                </c:pt>
                <c:pt idx="7">
                  <c:v>5.2000000000000067E-2</c:v>
                </c:pt>
                <c:pt idx="8">
                  <c:v>5.2000000000000067E-2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этап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0.16000000000000014</c:v>
                </c:pt>
                <c:pt idx="1">
                  <c:v>0.31600000000000039</c:v>
                </c:pt>
                <c:pt idx="2">
                  <c:v>0.31600000000000039</c:v>
                </c:pt>
                <c:pt idx="3">
                  <c:v>0.22000000000000014</c:v>
                </c:pt>
                <c:pt idx="4">
                  <c:v>0.24000000000000016</c:v>
                </c:pt>
                <c:pt idx="5">
                  <c:v>0.28000000000000008</c:v>
                </c:pt>
                <c:pt idx="6">
                  <c:v>0.28000000000000008</c:v>
                </c:pt>
                <c:pt idx="7">
                  <c:v>1.08</c:v>
                </c:pt>
                <c:pt idx="8">
                  <c:v>1.1100000000000001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этап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0.12000000000000002</c:v>
                </c:pt>
                <c:pt idx="1">
                  <c:v>0.11200000000000007</c:v>
                </c:pt>
                <c:pt idx="2">
                  <c:v>9.2000000000000026E-2</c:v>
                </c:pt>
                <c:pt idx="3">
                  <c:v>8.0000000000000085E-2</c:v>
                </c:pt>
                <c:pt idx="4">
                  <c:v>8.1000000000000044E-2</c:v>
                </c:pt>
                <c:pt idx="5">
                  <c:v>6.8000000000000033E-2</c:v>
                </c:pt>
                <c:pt idx="6">
                  <c:v>6.8000000000000033E-2</c:v>
                </c:pt>
                <c:pt idx="7">
                  <c:v>0.43000000000000033</c:v>
                </c:pt>
                <c:pt idx="8">
                  <c:v>0.45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ПДК  Рыб хоз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5.0000000000000044E-2</c:v>
                </c:pt>
                <c:pt idx="1">
                  <c:v>5.0000000000000044E-2</c:v>
                </c:pt>
                <c:pt idx="2">
                  <c:v>5.0000000000000044E-2</c:v>
                </c:pt>
                <c:pt idx="3">
                  <c:v>5.0000000000000044E-2</c:v>
                </c:pt>
                <c:pt idx="4">
                  <c:v>5.0000000000000044E-2</c:v>
                </c:pt>
                <c:pt idx="5">
                  <c:v>5.0000000000000044E-2</c:v>
                </c:pt>
                <c:pt idx="6">
                  <c:v>5.0000000000000044E-2</c:v>
                </c:pt>
                <c:pt idx="7">
                  <c:v>5.0000000000000044E-2</c:v>
                </c:pt>
                <c:pt idx="8">
                  <c:v>5.0000000000000044E-2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ПДК Хоз питьевое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ПДК Ирригационное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0.30000000000000032</c:v>
                </c:pt>
                <c:pt idx="6">
                  <c:v>0.30000000000000032</c:v>
                </c:pt>
                <c:pt idx="7">
                  <c:v>0.30000000000000032</c:v>
                </c:pt>
                <c:pt idx="8">
                  <c:v>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70368"/>
        <c:axId val="128570752"/>
      </c:lineChart>
      <c:catAx>
        <c:axId val="1285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570752"/>
        <c:crosses val="autoZero"/>
        <c:auto val="1"/>
        <c:lblAlgn val="ctr"/>
        <c:lblOffset val="100"/>
        <c:noMultiLvlLbl val="0"/>
      </c:catAx>
      <c:valAx>
        <c:axId val="1285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5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этап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118</c:v>
                </c:pt>
                <c:pt idx="1">
                  <c:v>110</c:v>
                </c:pt>
                <c:pt idx="2">
                  <c:v>122</c:v>
                </c:pt>
                <c:pt idx="3">
                  <c:v>126</c:v>
                </c:pt>
                <c:pt idx="4">
                  <c:v>126</c:v>
                </c:pt>
                <c:pt idx="5">
                  <c:v>136</c:v>
                </c:pt>
                <c:pt idx="6">
                  <c:v>145</c:v>
                </c:pt>
                <c:pt idx="7">
                  <c:v>937</c:v>
                </c:pt>
                <c:pt idx="8">
                  <c:v>952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этап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92</c:v>
                </c:pt>
                <c:pt idx="1">
                  <c:v>90</c:v>
                </c:pt>
                <c:pt idx="2">
                  <c:v>111</c:v>
                </c:pt>
                <c:pt idx="3">
                  <c:v>95</c:v>
                </c:pt>
                <c:pt idx="4">
                  <c:v>100</c:v>
                </c:pt>
                <c:pt idx="5">
                  <c:v>134</c:v>
                </c:pt>
                <c:pt idx="6">
                  <c:v>126</c:v>
                </c:pt>
                <c:pt idx="7">
                  <c:v>126</c:v>
                </c:pt>
                <c:pt idx="8">
                  <c:v>130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этап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119</c:v>
                </c:pt>
                <c:pt idx="1">
                  <c:v>128</c:v>
                </c:pt>
                <c:pt idx="2">
                  <c:v>122</c:v>
                </c:pt>
                <c:pt idx="3">
                  <c:v>123</c:v>
                </c:pt>
                <c:pt idx="4">
                  <c:v>125</c:v>
                </c:pt>
                <c:pt idx="5">
                  <c:v>140</c:v>
                </c:pt>
                <c:pt idx="6">
                  <c:v>148</c:v>
                </c:pt>
                <c:pt idx="7">
                  <c:v>972</c:v>
                </c:pt>
                <c:pt idx="8">
                  <c:v>1665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ПДК:  Рыб хоз; Ирригационное; Хоз. Питьевое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73192"/>
        <c:axId val="128673576"/>
      </c:lineChart>
      <c:catAx>
        <c:axId val="12867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73576"/>
        <c:crosses val="autoZero"/>
        <c:auto val="1"/>
        <c:lblAlgn val="ctr"/>
        <c:lblOffset val="100"/>
        <c:noMultiLvlLbl val="0"/>
      </c:catAx>
      <c:valAx>
        <c:axId val="12867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7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этап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2.2999999999999998</c:v>
                </c:pt>
                <c:pt idx="2">
                  <c:v>2.0499999999999998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2.5</c:v>
                </c:pt>
                <c:pt idx="6">
                  <c:v>2.5</c:v>
                </c:pt>
                <c:pt idx="7">
                  <c:v>10.200000000000001</c:v>
                </c:pt>
                <c:pt idx="8">
                  <c:v>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этап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1.7</c:v>
                </c:pt>
                <c:pt idx="1">
                  <c:v>1.5</c:v>
                </c:pt>
                <c:pt idx="2">
                  <c:v>1.7</c:v>
                </c:pt>
                <c:pt idx="3">
                  <c:v>2</c:v>
                </c:pt>
                <c:pt idx="4">
                  <c:v>2</c:v>
                </c:pt>
                <c:pt idx="5">
                  <c:v>1.9000000000000001</c:v>
                </c:pt>
                <c:pt idx="6">
                  <c:v>1.9000000000000001</c:v>
                </c:pt>
                <c:pt idx="7">
                  <c:v>13.1</c:v>
                </c:pt>
                <c:pt idx="8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этап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2.0499999999999998</c:v>
                </c:pt>
                <c:pt idx="1">
                  <c:v>2.2999999999999998</c:v>
                </c:pt>
                <c:pt idx="2">
                  <c:v>2.1</c:v>
                </c:pt>
                <c:pt idx="3">
                  <c:v>2.0499999999999998</c:v>
                </c:pt>
                <c:pt idx="4">
                  <c:v>1.9000000000000001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11</c:v>
                </c:pt>
                <c:pt idx="8">
                  <c:v>18.399999999999999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ПДК Рыб. Хоз; Хоз. Питьевая; Ирригационное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Газалкентский гидроузел</c:v>
                </c:pt>
                <c:pt idx="1">
                  <c:v>ГЭС №7 Верхний бьеф</c:v>
                </c:pt>
                <c:pt idx="2">
                  <c:v> ГЭС №7 Нижний бьеф</c:v>
                </c:pt>
                <c:pt idx="3">
                  <c:v> ГЭС № 3 Верхний бьеф</c:v>
                </c:pt>
                <c:pt idx="4">
                  <c:v> ГЭС № 3 Нижний бьеф</c:v>
                </c:pt>
                <c:pt idx="5">
                  <c:v>Бурджанская ГЭС Верхний бьеф</c:v>
                </c:pt>
                <c:pt idx="6">
                  <c:v>Бурджанская ГЭС Нижний бьеф</c:v>
                </c:pt>
                <c:pt idx="7">
                  <c:v> ГЭС 19 Верхний бъеф</c:v>
                </c:pt>
                <c:pt idx="8">
                  <c:v>ГЭС 19 Нижний бъеф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79264"/>
        <c:axId val="128783744"/>
      </c:lineChart>
      <c:catAx>
        <c:axId val="1287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83744"/>
        <c:crosses val="autoZero"/>
        <c:auto val="1"/>
        <c:lblAlgn val="ctr"/>
        <c:lblOffset val="100"/>
        <c:noMultiLvlLbl val="0"/>
      </c:catAx>
      <c:valAx>
        <c:axId val="12878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7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28BD2-EE74-4966-8858-AEA37B9E0A05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E762-4C1A-454D-A3B7-2BEE5FC83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0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 количество</a:t>
            </a:r>
            <a:r>
              <a:rPr lang="ru-RU" baseline="0" dirty="0" smtClean="0"/>
              <a:t> каскадов составляет 17 ГЭС. А также ТАШТЭС , </a:t>
            </a:r>
            <a:r>
              <a:rPr lang="ru-RU" baseline="0" dirty="0" err="1" smtClean="0"/>
              <a:t>Газалкентский</a:t>
            </a:r>
            <a:r>
              <a:rPr lang="ru-RU" baseline="0" dirty="0" smtClean="0"/>
              <a:t> гидроузел, </a:t>
            </a:r>
            <a:r>
              <a:rPr lang="ru-RU" baseline="0" dirty="0" err="1" smtClean="0"/>
              <a:t>Чирчикская</a:t>
            </a:r>
            <a:r>
              <a:rPr lang="ru-RU" baseline="0" dirty="0" smtClean="0"/>
              <a:t> ГЭС, </a:t>
            </a:r>
            <a:r>
              <a:rPr lang="ru-RU" baseline="0" dirty="0" err="1" smtClean="0"/>
              <a:t>Кадырьинская</a:t>
            </a:r>
            <a:r>
              <a:rPr lang="ru-RU" baseline="0" dirty="0" smtClean="0"/>
              <a:t> ГЭС, </a:t>
            </a:r>
            <a:r>
              <a:rPr lang="ru-RU" baseline="0" dirty="0" err="1" smtClean="0"/>
              <a:t>Бурджанская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Нижнибозсуйская</a:t>
            </a:r>
            <a:r>
              <a:rPr lang="ru-RU" baseline="0" dirty="0" smtClean="0"/>
              <a:t> ГЭС  они являются </a:t>
            </a:r>
            <a:r>
              <a:rPr lang="ru-RU" baseline="0" dirty="0" err="1" smtClean="0"/>
              <a:t>гловными</a:t>
            </a:r>
            <a:r>
              <a:rPr lang="ru-RU" baseline="0" dirty="0" smtClean="0"/>
              <a:t>  Общая протяженность являет 137 км.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E762-4C1A-454D-A3B7-2BEE5FC837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4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1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5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8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8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0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06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6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75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1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1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39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18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9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2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22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4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1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7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780" y="1484784"/>
            <a:ext cx="8458200" cy="285752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«Изучение влияния стоков предприятий энергетической промышленности на качество поверхностных вод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(на примере канала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Боз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-Су)»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 выполнен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рамках программы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студенческих заявок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8174142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 Сергей Робертович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Магистрант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курса обучения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Ташкентский институт ирригации и мелиорации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Лого без 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5294"/>
            <a:ext cx="825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WB_bk_logo_wt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3736" y="201807"/>
            <a:ext cx="34337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1. Всемирный_банк_Казхстан\5141dc3f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0277" y="211787"/>
            <a:ext cx="19594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726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АНАЛИЗОВ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ЖЕСТКОСТИ ВОДЫ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14900"/>
              </p:ext>
            </p:extLst>
          </p:nvPr>
        </p:nvGraphicFramePr>
        <p:xfrm>
          <a:off x="822324" y="1846263"/>
          <a:ext cx="8070155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1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Влияние энергетических </a:t>
            </a:r>
            <a:r>
              <a:rPr lang="ru-RU" dirty="0" smtClean="0"/>
              <a:t>предприятий </a:t>
            </a:r>
            <a:r>
              <a:rPr lang="ru-RU" dirty="0"/>
              <a:t>на водную среду </a:t>
            </a:r>
            <a:r>
              <a:rPr lang="ru-RU" dirty="0" smtClean="0"/>
              <a:t>можно считать </a:t>
            </a:r>
            <a:r>
              <a:rPr lang="ru-RU" dirty="0"/>
              <a:t>не значительным в условиях </a:t>
            </a:r>
            <a:r>
              <a:rPr lang="ru-RU" dirty="0" smtClean="0"/>
              <a:t>многоводности;</a:t>
            </a:r>
            <a:endParaRPr lang="ru-RU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лияние </a:t>
            </a:r>
            <a:r>
              <a:rPr lang="ru-RU" dirty="0"/>
              <a:t>энергетических предприятий на водную среду значительно </a:t>
            </a:r>
            <a:r>
              <a:rPr lang="ru-RU" dirty="0" smtClean="0"/>
              <a:t>возрастает</a:t>
            </a:r>
            <a:r>
              <a:rPr lang="ru-RU" dirty="0"/>
              <a:t>, </a:t>
            </a:r>
            <a:r>
              <a:rPr lang="ru-RU" dirty="0" smtClean="0"/>
              <a:t>в </a:t>
            </a:r>
            <a:r>
              <a:rPr lang="ru-RU" dirty="0"/>
              <a:t>условиях нарастающего дефицита водных ресурсов и резкого роста потребности на воду в </a:t>
            </a:r>
            <a:r>
              <a:rPr lang="ru-RU" dirty="0" smtClean="0"/>
              <a:t>регионе;</a:t>
            </a:r>
            <a:endParaRPr lang="ru-RU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/>
              <a:t>Помимо влияния </a:t>
            </a:r>
            <a:r>
              <a:rPr lang="ru-RU" dirty="0"/>
              <a:t>предприятий энергетической промышленности на водную среду </a:t>
            </a:r>
            <a:r>
              <a:rPr lang="ru-RU" dirty="0" smtClean="0"/>
              <a:t>оказывают и другие участники </a:t>
            </a:r>
            <a:r>
              <a:rPr lang="ru-RU" dirty="0"/>
              <a:t>водохозяйственного комплекса, </a:t>
            </a:r>
            <a:r>
              <a:rPr lang="ru-RU" dirty="0" smtClean="0"/>
              <a:t>особенно в </a:t>
            </a:r>
            <a:r>
              <a:rPr lang="ru-RU" dirty="0"/>
              <a:t>условиях нарастающего дефицита водных ресурсов и увеличения потребности на </a:t>
            </a:r>
            <a:r>
              <a:rPr lang="ru-RU" dirty="0" smtClean="0"/>
              <a:t>воду, которые будут способствовать к  устойчивому </a:t>
            </a:r>
            <a:r>
              <a:rPr lang="ru-RU" smtClean="0"/>
              <a:t>региональному социально-экономическому </a:t>
            </a:r>
            <a:r>
              <a:rPr lang="ru-RU" dirty="0" smtClean="0"/>
              <a:t>развитию.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15304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14356"/>
            <a:ext cx="790205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лияние предприятий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энергетической промышленности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поверхностных вод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канала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70" y="404664"/>
            <a:ext cx="8509668" cy="1154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 ОЖИДАЕМЫЕ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воздействия предприятий энергетической промышленности на качество поверхностных вод (на примере канале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Боз-Су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Выявление основных факторов; степень и условия воздействий предприятий энергетической промышленности на качество поверхностных вод (на примере канала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Боз-Су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Разработать рекомендации по управлению этими процессами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g561"/>
          <p:cNvPicPr>
            <a:picLocks noChangeAspect="1" noChangeArrowheads="1"/>
          </p:cNvPicPr>
          <p:nvPr/>
        </p:nvPicPr>
        <p:blipFill>
          <a:blip r:embed="rId3"/>
          <a:srcRect l="11162" t="2191" b="54607"/>
          <a:stretch>
            <a:fillRect/>
          </a:stretch>
        </p:blipFill>
        <p:spPr bwMode="auto">
          <a:xfrm>
            <a:off x="625647" y="1844824"/>
            <a:ext cx="8032406" cy="4339519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8991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588224" y="2564904"/>
            <a:ext cx="128588" cy="95250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round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652120" y="3166490"/>
            <a:ext cx="128587" cy="95250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round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923928" y="3789040"/>
            <a:ext cx="128587" cy="95250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round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835696" y="5013176"/>
            <a:ext cx="128587" cy="95250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round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004048" y="3261740"/>
            <a:ext cx="128587" cy="95250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round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08" y="17859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2859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20716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5768" y="2047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58168" y="2200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000760" y="2143116"/>
            <a:ext cx="540000" cy="39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179223" y="2607463"/>
            <a:ext cx="71438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536281" y="2750339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357554" y="3143248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1"/>
          </p:cNvCxnSpPr>
          <p:nvPr/>
        </p:nvCxnSpPr>
        <p:spPr>
          <a:xfrm>
            <a:off x="1142976" y="4572008"/>
            <a:ext cx="711551" cy="455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7297" y="1406966"/>
            <a:ext cx="3024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Газалкентский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гидроузел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 descr="20140528_100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" y="1721899"/>
            <a:ext cx="2572177" cy="197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5301208"/>
            <a:ext cx="7200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0340" y="3721714"/>
            <a:ext cx="17281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Чирчикская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ГЭС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6" descr="20141007_100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" y="4043143"/>
            <a:ext cx="2765384" cy="207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4324" y="434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13053" y="1436097"/>
            <a:ext cx="2156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Кадырьинская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ГЭС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Рисунок 7" descr="20141007_1119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93" y="1760114"/>
            <a:ext cx="2625902" cy="2075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58592" y="6235725"/>
            <a:ext cx="86754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09245" y="3855233"/>
            <a:ext cx="20129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Бурджанская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ГЭС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Рисунок 8" descr="20141007_1225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1" y="4157145"/>
            <a:ext cx="2888003" cy="223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00793" y="6401178"/>
            <a:ext cx="884523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569765" y="2473758"/>
            <a:ext cx="2178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4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5.Нижни-Бозсуйская ГЭС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Рисунок 9" descr="20141007_1328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79" y="2826397"/>
            <a:ext cx="2939657" cy="227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143593" y="6410703"/>
            <a:ext cx="884523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28092" y="260648"/>
            <a:ext cx="7543800" cy="8991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15304" cy="1154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ТЕХНОЛОГИЧЕСКАЯ СХЕМА РАБОТЫ ГЭС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4"/>
          <p:cNvCxnSpPr>
            <a:cxnSpLocks noChangeShapeType="1"/>
          </p:cNvCxnSpPr>
          <p:nvPr/>
        </p:nvCxnSpPr>
        <p:spPr bwMode="auto">
          <a:xfrm flipV="1">
            <a:off x="1714480" y="1928802"/>
            <a:ext cx="6057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714480" y="5997565"/>
            <a:ext cx="6057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614592" y="2082790"/>
            <a:ext cx="0" cy="811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2073255" y="3001952"/>
            <a:ext cx="5413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614592" y="3001952"/>
            <a:ext cx="1622425" cy="1082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614592" y="2281227"/>
            <a:ext cx="1712913" cy="1443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4327505" y="3724265"/>
            <a:ext cx="180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4237017" y="4084627"/>
            <a:ext cx="180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417992" y="3903652"/>
            <a:ext cx="0" cy="180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4417992" y="3903652"/>
            <a:ext cx="9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4508480" y="3903652"/>
            <a:ext cx="0" cy="722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417992" y="372426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6" name="Блок-схема: ссылка на другую страницу 16"/>
          <p:cNvSpPr>
            <a:spLocks noChangeArrowheads="1"/>
          </p:cNvSpPr>
          <p:nvPr/>
        </p:nvSpPr>
        <p:spPr bwMode="auto">
          <a:xfrm>
            <a:off x="4778355" y="3362315"/>
            <a:ext cx="90487" cy="631825"/>
          </a:xfrm>
          <a:prstGeom prst="flowChartOffpageConnector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Блок-схема: дисплей 17"/>
          <p:cNvSpPr>
            <a:spLocks noChangeArrowheads="1"/>
          </p:cNvSpPr>
          <p:nvPr/>
        </p:nvSpPr>
        <p:spPr bwMode="auto">
          <a:xfrm>
            <a:off x="4868842" y="3813165"/>
            <a:ext cx="179388" cy="90487"/>
          </a:xfrm>
          <a:prstGeom prst="flowChartDisplay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Блок-схема: дисплей 18"/>
          <p:cNvSpPr>
            <a:spLocks noChangeArrowheads="1"/>
          </p:cNvSpPr>
          <p:nvPr/>
        </p:nvSpPr>
        <p:spPr bwMode="auto">
          <a:xfrm>
            <a:off x="4597380" y="3813165"/>
            <a:ext cx="180975" cy="90487"/>
          </a:xfrm>
          <a:prstGeom prst="flowChartDisplay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508480" y="3724265"/>
            <a:ext cx="1793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959330" y="3724265"/>
            <a:ext cx="1793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5138717" y="3724265"/>
            <a:ext cx="0" cy="269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" name="Прямая соединительная линия 22"/>
          <p:cNvCxnSpPr>
            <a:cxnSpLocks noChangeShapeType="1"/>
          </p:cNvCxnSpPr>
          <p:nvPr/>
        </p:nvCxnSpPr>
        <p:spPr bwMode="auto">
          <a:xfrm flipH="1">
            <a:off x="4959330" y="3994140"/>
            <a:ext cx="179387" cy="180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959330" y="4175115"/>
            <a:ext cx="0" cy="179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4508480" y="4625965"/>
            <a:ext cx="1622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4959330" y="4354502"/>
            <a:ext cx="1262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6" name="Полилиния 26"/>
          <p:cNvSpPr>
            <a:spLocks/>
          </p:cNvSpPr>
          <p:nvPr/>
        </p:nvSpPr>
        <p:spPr bwMode="auto">
          <a:xfrm>
            <a:off x="6102330" y="4346565"/>
            <a:ext cx="138112" cy="285750"/>
          </a:xfrm>
          <a:custGeom>
            <a:avLst/>
            <a:gdLst>
              <a:gd name="T0" fmla="*/ 2147483646 w 218"/>
              <a:gd name="T1" fmla="*/ 0 h 450"/>
              <a:gd name="T2" fmla="*/ 2147483646 w 218"/>
              <a:gd name="T3" fmla="*/ 2147483646 h 450"/>
              <a:gd name="T4" fmla="*/ 2147483646 w 218"/>
              <a:gd name="T5" fmla="*/ 2147483646 h 450"/>
              <a:gd name="T6" fmla="*/ 2147483646 w 218"/>
              <a:gd name="T7" fmla="*/ 2147483646 h 450"/>
              <a:gd name="T8" fmla="*/ 2147483646 w 218"/>
              <a:gd name="T9" fmla="*/ 2147483646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" h="450">
                <a:moveTo>
                  <a:pt x="218" y="0"/>
                </a:moveTo>
                <a:cubicBezTo>
                  <a:pt x="188" y="20"/>
                  <a:pt x="158" y="40"/>
                  <a:pt x="128" y="60"/>
                </a:cubicBezTo>
                <a:cubicBezTo>
                  <a:pt x="113" y="70"/>
                  <a:pt x="111" y="92"/>
                  <a:pt x="98" y="105"/>
                </a:cubicBezTo>
                <a:cubicBezTo>
                  <a:pt x="85" y="118"/>
                  <a:pt x="68" y="125"/>
                  <a:pt x="53" y="135"/>
                </a:cubicBezTo>
                <a:cubicBezTo>
                  <a:pt x="0" y="294"/>
                  <a:pt x="38" y="213"/>
                  <a:pt x="38" y="45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Полилиния 27"/>
          <p:cNvSpPr>
            <a:spLocks/>
          </p:cNvSpPr>
          <p:nvPr/>
        </p:nvSpPr>
        <p:spPr bwMode="auto">
          <a:xfrm>
            <a:off x="6126142" y="4346565"/>
            <a:ext cx="115888" cy="295275"/>
          </a:xfrm>
          <a:custGeom>
            <a:avLst/>
            <a:gdLst>
              <a:gd name="T0" fmla="*/ 2147483646 w 183"/>
              <a:gd name="T1" fmla="*/ 0 h 465"/>
              <a:gd name="T2" fmla="*/ 2147483646 w 183"/>
              <a:gd name="T3" fmla="*/ 2147483646 h 465"/>
              <a:gd name="T4" fmla="*/ 2147483646 w 183"/>
              <a:gd name="T5" fmla="*/ 2147483646 h 465"/>
              <a:gd name="T6" fmla="*/ 0 w 183"/>
              <a:gd name="T7" fmla="*/ 2147483646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3" h="465">
                <a:moveTo>
                  <a:pt x="180" y="0"/>
                </a:moveTo>
                <a:cubicBezTo>
                  <a:pt x="175" y="125"/>
                  <a:pt x="183" y="251"/>
                  <a:pt x="165" y="375"/>
                </a:cubicBezTo>
                <a:cubicBezTo>
                  <a:pt x="162" y="393"/>
                  <a:pt x="136" y="397"/>
                  <a:pt x="120" y="405"/>
                </a:cubicBezTo>
                <a:cubicBezTo>
                  <a:pt x="80" y="425"/>
                  <a:pt x="40" y="445"/>
                  <a:pt x="0" y="4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8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5949930" y="4084627"/>
            <a:ext cx="1352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6040417" y="417511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6400780" y="417511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6762730" y="4175115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7123092" y="417511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6581755" y="4264015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7032605" y="426401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6221392" y="4264015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6" name="Прямоугольник 36"/>
          <p:cNvSpPr>
            <a:spLocks noChangeArrowheads="1"/>
          </p:cNvSpPr>
          <p:nvPr/>
        </p:nvSpPr>
        <p:spPr bwMode="auto">
          <a:xfrm>
            <a:off x="4597380" y="3273415"/>
            <a:ext cx="450850" cy="1793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Скругленный прямоугольник 37"/>
          <p:cNvSpPr>
            <a:spLocks noChangeArrowheads="1"/>
          </p:cNvSpPr>
          <p:nvPr/>
        </p:nvSpPr>
        <p:spPr bwMode="auto">
          <a:xfrm>
            <a:off x="4687867" y="3362315"/>
            <a:ext cx="271463" cy="904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8"/>
          <p:cNvSpPr>
            <a:spLocks noChangeArrowheads="1"/>
          </p:cNvSpPr>
          <p:nvPr/>
        </p:nvSpPr>
        <p:spPr bwMode="auto">
          <a:xfrm>
            <a:off x="4508480" y="3273415"/>
            <a:ext cx="88900" cy="1793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9"/>
          <p:cNvSpPr>
            <a:spLocks noChangeArrowheads="1"/>
          </p:cNvSpPr>
          <p:nvPr/>
        </p:nvSpPr>
        <p:spPr bwMode="auto">
          <a:xfrm>
            <a:off x="5048230" y="3273415"/>
            <a:ext cx="90487" cy="1793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0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5138717" y="327341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5138717" y="3452802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2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5138717" y="3362315"/>
            <a:ext cx="180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3" name="Блок-схема: узел 43"/>
          <p:cNvSpPr>
            <a:spLocks noChangeArrowheads="1"/>
          </p:cNvSpPr>
          <p:nvPr/>
        </p:nvSpPr>
        <p:spPr bwMode="auto">
          <a:xfrm>
            <a:off x="5319692" y="3182927"/>
            <a:ext cx="90488" cy="90488"/>
          </a:xfrm>
          <a:prstGeom prst="flowChartConnector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Овал 44"/>
          <p:cNvSpPr>
            <a:spLocks noChangeArrowheads="1"/>
          </p:cNvSpPr>
          <p:nvPr/>
        </p:nvSpPr>
        <p:spPr bwMode="auto">
          <a:xfrm>
            <a:off x="5319692" y="3273415"/>
            <a:ext cx="90488" cy="889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Овал 45"/>
          <p:cNvSpPr>
            <a:spLocks noChangeArrowheads="1"/>
          </p:cNvSpPr>
          <p:nvPr/>
        </p:nvSpPr>
        <p:spPr bwMode="auto">
          <a:xfrm>
            <a:off x="5319692" y="3362315"/>
            <a:ext cx="90488" cy="904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6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5949930" y="3273415"/>
            <a:ext cx="450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7" name="Прямоугольник 47"/>
          <p:cNvSpPr>
            <a:spLocks noChangeArrowheads="1"/>
          </p:cNvSpPr>
          <p:nvPr/>
        </p:nvSpPr>
        <p:spPr bwMode="auto">
          <a:xfrm>
            <a:off x="6040417" y="2911465"/>
            <a:ext cx="271463" cy="2714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8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6040417" y="3182927"/>
            <a:ext cx="0" cy="904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6311880" y="3182927"/>
            <a:ext cx="0" cy="904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sp>
        <p:nvSpPr>
          <p:cNvPr id="50" name="Прямоугольник 50"/>
          <p:cNvSpPr>
            <a:spLocks noChangeArrowheads="1"/>
          </p:cNvSpPr>
          <p:nvPr/>
        </p:nvSpPr>
        <p:spPr bwMode="auto">
          <a:xfrm>
            <a:off x="5949930" y="2911465"/>
            <a:ext cx="90487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1" name="Прямая соединительная линия 51"/>
          <p:cNvCxnSpPr>
            <a:cxnSpLocks noChangeShapeType="1"/>
          </p:cNvCxnSpPr>
          <p:nvPr/>
        </p:nvCxnSpPr>
        <p:spPr bwMode="auto">
          <a:xfrm flipV="1">
            <a:off x="5410180" y="2911465"/>
            <a:ext cx="53975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Прямая соединительная линия 52"/>
          <p:cNvCxnSpPr>
            <a:cxnSpLocks noChangeShapeType="1"/>
          </p:cNvCxnSpPr>
          <p:nvPr/>
        </p:nvCxnSpPr>
        <p:spPr bwMode="auto">
          <a:xfrm flipV="1">
            <a:off x="5410180" y="2911465"/>
            <a:ext cx="630237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3" name="Прямая соединительная линия 53"/>
          <p:cNvCxnSpPr>
            <a:cxnSpLocks noChangeShapeType="1"/>
          </p:cNvCxnSpPr>
          <p:nvPr/>
        </p:nvCxnSpPr>
        <p:spPr bwMode="auto">
          <a:xfrm flipV="1">
            <a:off x="5410180" y="3001952"/>
            <a:ext cx="630237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6581755" y="3273415"/>
            <a:ext cx="54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5" name="Блок-схема: знак завершения 55"/>
          <p:cNvSpPr>
            <a:spLocks noChangeArrowheads="1"/>
          </p:cNvSpPr>
          <p:nvPr/>
        </p:nvSpPr>
        <p:spPr bwMode="auto">
          <a:xfrm>
            <a:off x="6581755" y="3092440"/>
            <a:ext cx="541337" cy="90487"/>
          </a:xfrm>
          <a:prstGeom prst="flowChartTerminator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единительная линия 56"/>
          <p:cNvCxnSpPr>
            <a:cxnSpLocks noChangeShapeType="1"/>
          </p:cNvCxnSpPr>
          <p:nvPr/>
        </p:nvCxnSpPr>
        <p:spPr bwMode="auto">
          <a:xfrm flipV="1">
            <a:off x="6672242" y="3182927"/>
            <a:ext cx="0" cy="904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7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7032605" y="3182927"/>
            <a:ext cx="0" cy="904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Прямая соединительная линия 58"/>
          <p:cNvCxnSpPr>
            <a:cxnSpLocks noChangeShapeType="1"/>
          </p:cNvCxnSpPr>
          <p:nvPr/>
        </p:nvCxnSpPr>
        <p:spPr bwMode="auto">
          <a:xfrm flipV="1">
            <a:off x="6762730" y="2732077"/>
            <a:ext cx="0" cy="36036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9" name="Прямая соединительная линия 59"/>
          <p:cNvCxnSpPr>
            <a:cxnSpLocks noChangeShapeType="1"/>
          </p:cNvCxnSpPr>
          <p:nvPr/>
        </p:nvCxnSpPr>
        <p:spPr bwMode="auto">
          <a:xfrm flipV="1">
            <a:off x="7032605" y="2732077"/>
            <a:ext cx="0" cy="36036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0" name="Прямая соединительная линия 60"/>
          <p:cNvCxnSpPr>
            <a:cxnSpLocks noChangeShapeType="1"/>
          </p:cNvCxnSpPr>
          <p:nvPr/>
        </p:nvCxnSpPr>
        <p:spPr bwMode="auto">
          <a:xfrm flipV="1">
            <a:off x="6311880" y="2641590"/>
            <a:ext cx="0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" name="Прямая соединительная линия 61"/>
          <p:cNvCxnSpPr>
            <a:cxnSpLocks noChangeShapeType="1"/>
          </p:cNvCxnSpPr>
          <p:nvPr/>
        </p:nvCxnSpPr>
        <p:spPr bwMode="auto">
          <a:xfrm flipH="1">
            <a:off x="6221392" y="2641590"/>
            <a:ext cx="9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2" name="Прямая соединительная линия 62"/>
          <p:cNvCxnSpPr>
            <a:cxnSpLocks noChangeShapeType="1"/>
          </p:cNvCxnSpPr>
          <p:nvPr/>
        </p:nvCxnSpPr>
        <p:spPr bwMode="auto">
          <a:xfrm flipH="1">
            <a:off x="6130905" y="2641590"/>
            <a:ext cx="90487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3" name="Прямая соединительная линия 63"/>
          <p:cNvCxnSpPr>
            <a:cxnSpLocks noChangeShapeType="1"/>
          </p:cNvCxnSpPr>
          <p:nvPr/>
        </p:nvCxnSpPr>
        <p:spPr bwMode="auto">
          <a:xfrm>
            <a:off x="6311880" y="2641590"/>
            <a:ext cx="4508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4" name="Прямая соединительная линия 64"/>
          <p:cNvCxnSpPr>
            <a:cxnSpLocks noChangeShapeType="1"/>
          </p:cNvCxnSpPr>
          <p:nvPr/>
        </p:nvCxnSpPr>
        <p:spPr bwMode="auto">
          <a:xfrm>
            <a:off x="6762730" y="2641590"/>
            <a:ext cx="0" cy="90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5" name="Прямая соединительная линия 65"/>
          <p:cNvCxnSpPr>
            <a:cxnSpLocks noChangeShapeType="1"/>
          </p:cNvCxnSpPr>
          <p:nvPr/>
        </p:nvCxnSpPr>
        <p:spPr bwMode="auto">
          <a:xfrm flipV="1">
            <a:off x="6762730" y="2641590"/>
            <a:ext cx="88900" cy="90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6" name="Прямая соединительная линия 66"/>
          <p:cNvCxnSpPr>
            <a:cxnSpLocks noChangeShapeType="1"/>
          </p:cNvCxnSpPr>
          <p:nvPr/>
        </p:nvCxnSpPr>
        <p:spPr bwMode="auto">
          <a:xfrm>
            <a:off x="7032605" y="2732077"/>
            <a:ext cx="269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7" name="Прямая соединительная линия 67"/>
          <p:cNvCxnSpPr>
            <a:cxnSpLocks noChangeShapeType="1"/>
          </p:cNvCxnSpPr>
          <p:nvPr/>
        </p:nvCxnSpPr>
        <p:spPr bwMode="auto">
          <a:xfrm flipH="1">
            <a:off x="1982767" y="2057390"/>
            <a:ext cx="631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8" name="Прямая соединительная линия 68"/>
          <p:cNvCxnSpPr>
            <a:cxnSpLocks noChangeShapeType="1"/>
          </p:cNvCxnSpPr>
          <p:nvPr/>
        </p:nvCxnSpPr>
        <p:spPr bwMode="auto">
          <a:xfrm>
            <a:off x="2073255" y="2147877"/>
            <a:ext cx="90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9" name="Прямая соединительная линия 69"/>
          <p:cNvCxnSpPr>
            <a:cxnSpLocks noChangeShapeType="1"/>
          </p:cNvCxnSpPr>
          <p:nvPr/>
        </p:nvCxnSpPr>
        <p:spPr bwMode="auto">
          <a:xfrm>
            <a:off x="2254230" y="2147877"/>
            <a:ext cx="8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0" name="Прямая соединительная линия 70"/>
          <p:cNvCxnSpPr>
            <a:cxnSpLocks noChangeShapeType="1"/>
          </p:cNvCxnSpPr>
          <p:nvPr/>
        </p:nvCxnSpPr>
        <p:spPr bwMode="auto">
          <a:xfrm>
            <a:off x="2433617" y="2147877"/>
            <a:ext cx="9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" name="Прямая соединительная линия 71"/>
          <p:cNvCxnSpPr>
            <a:cxnSpLocks noChangeShapeType="1"/>
          </p:cNvCxnSpPr>
          <p:nvPr/>
        </p:nvCxnSpPr>
        <p:spPr bwMode="auto">
          <a:xfrm>
            <a:off x="2163742" y="2033577"/>
            <a:ext cx="9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2" name="Прямая соединительная линия 72"/>
          <p:cNvCxnSpPr>
            <a:cxnSpLocks noChangeShapeType="1"/>
          </p:cNvCxnSpPr>
          <p:nvPr/>
        </p:nvCxnSpPr>
        <p:spPr bwMode="auto">
          <a:xfrm>
            <a:off x="2343130" y="2033577"/>
            <a:ext cx="90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3" name="Прямая соединительная линия 73"/>
          <p:cNvCxnSpPr>
            <a:cxnSpLocks noChangeShapeType="1"/>
          </p:cNvCxnSpPr>
          <p:nvPr/>
        </p:nvCxnSpPr>
        <p:spPr bwMode="auto">
          <a:xfrm>
            <a:off x="2073255" y="2124065"/>
            <a:ext cx="90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4" name="Прямая соединительная линия 74"/>
          <p:cNvCxnSpPr>
            <a:cxnSpLocks noChangeShapeType="1"/>
          </p:cNvCxnSpPr>
          <p:nvPr/>
        </p:nvCxnSpPr>
        <p:spPr bwMode="auto">
          <a:xfrm>
            <a:off x="2254230" y="2124065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5" name="Прямая соединительная линия 75"/>
          <p:cNvCxnSpPr>
            <a:cxnSpLocks noChangeShapeType="1"/>
          </p:cNvCxnSpPr>
          <p:nvPr/>
        </p:nvCxnSpPr>
        <p:spPr bwMode="auto">
          <a:xfrm>
            <a:off x="2524105" y="2033577"/>
            <a:ext cx="90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6" name="Выгнутая вверх стрелка 76"/>
          <p:cNvSpPr>
            <a:spLocks noChangeArrowheads="1"/>
          </p:cNvSpPr>
          <p:nvPr/>
        </p:nvSpPr>
        <p:spPr bwMode="auto">
          <a:xfrm>
            <a:off x="4237017" y="3813165"/>
            <a:ext cx="360363" cy="90487"/>
          </a:xfrm>
          <a:prstGeom prst="curvedDownArrow">
            <a:avLst>
              <a:gd name="adj1" fmla="val 79650"/>
              <a:gd name="adj2" fmla="val 159299"/>
              <a:gd name="adj3" fmla="val 33333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Выгнутая влево стрелка 77"/>
          <p:cNvSpPr>
            <a:spLocks noChangeArrowheads="1"/>
          </p:cNvSpPr>
          <p:nvPr/>
        </p:nvSpPr>
        <p:spPr bwMode="auto">
          <a:xfrm>
            <a:off x="4778355" y="4264015"/>
            <a:ext cx="90487" cy="271462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Стрелка вправо 78"/>
          <p:cNvSpPr>
            <a:spLocks noChangeArrowheads="1"/>
          </p:cNvSpPr>
          <p:nvPr/>
        </p:nvSpPr>
        <p:spPr bwMode="auto">
          <a:xfrm>
            <a:off x="5861030" y="4444990"/>
            <a:ext cx="720725" cy="90487"/>
          </a:xfrm>
          <a:prstGeom prst="rightArrow">
            <a:avLst>
              <a:gd name="adj1" fmla="val 50000"/>
              <a:gd name="adj2" fmla="val 19912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9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2524105" y="2551102"/>
            <a:ext cx="631825" cy="450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0" name="Прямая соединительная линия 80"/>
          <p:cNvCxnSpPr>
            <a:cxnSpLocks noChangeShapeType="1"/>
          </p:cNvCxnSpPr>
          <p:nvPr/>
        </p:nvCxnSpPr>
        <p:spPr bwMode="auto">
          <a:xfrm>
            <a:off x="2614592" y="2171690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1" name="Прямая соединительная линия 81"/>
          <p:cNvCxnSpPr>
            <a:cxnSpLocks noChangeShapeType="1"/>
          </p:cNvCxnSpPr>
          <p:nvPr/>
        </p:nvCxnSpPr>
        <p:spPr bwMode="auto">
          <a:xfrm>
            <a:off x="2614592" y="2147877"/>
            <a:ext cx="90488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2" name="Прямая соединительная линия 82"/>
          <p:cNvCxnSpPr>
            <a:cxnSpLocks noChangeShapeType="1"/>
          </p:cNvCxnSpPr>
          <p:nvPr/>
        </p:nvCxnSpPr>
        <p:spPr bwMode="auto">
          <a:xfrm>
            <a:off x="2614592" y="2033577"/>
            <a:ext cx="90488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3" name="Прямая соединительная линия 83"/>
          <p:cNvCxnSpPr>
            <a:cxnSpLocks noChangeShapeType="1"/>
          </p:cNvCxnSpPr>
          <p:nvPr/>
        </p:nvCxnSpPr>
        <p:spPr bwMode="auto">
          <a:xfrm>
            <a:off x="2614592" y="2124065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4" name="Прямая соединительная линия 84"/>
          <p:cNvCxnSpPr>
            <a:cxnSpLocks noChangeShapeType="1"/>
          </p:cNvCxnSpPr>
          <p:nvPr/>
        </p:nvCxnSpPr>
        <p:spPr bwMode="auto">
          <a:xfrm>
            <a:off x="2614592" y="2214552"/>
            <a:ext cx="90488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2614592" y="2100252"/>
            <a:ext cx="90488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" name="Прямая соединительная линия 86"/>
          <p:cNvCxnSpPr>
            <a:cxnSpLocks noChangeShapeType="1"/>
          </p:cNvCxnSpPr>
          <p:nvPr/>
        </p:nvCxnSpPr>
        <p:spPr bwMode="auto">
          <a:xfrm>
            <a:off x="2614592" y="2190740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7" name="Прямая соединительная линия 87"/>
          <p:cNvCxnSpPr>
            <a:cxnSpLocks noChangeShapeType="1"/>
          </p:cNvCxnSpPr>
          <p:nvPr/>
        </p:nvCxnSpPr>
        <p:spPr bwMode="auto">
          <a:xfrm>
            <a:off x="2614592" y="2057390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8" name="Прямая соединительная линия 88"/>
          <p:cNvCxnSpPr>
            <a:cxnSpLocks noChangeShapeType="1"/>
          </p:cNvCxnSpPr>
          <p:nvPr/>
        </p:nvCxnSpPr>
        <p:spPr bwMode="auto">
          <a:xfrm>
            <a:off x="5138717" y="3813165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9" name="Прямая соединительная линия 89"/>
          <p:cNvCxnSpPr>
            <a:cxnSpLocks noChangeShapeType="1"/>
          </p:cNvCxnSpPr>
          <p:nvPr/>
        </p:nvCxnSpPr>
        <p:spPr bwMode="auto">
          <a:xfrm>
            <a:off x="5138717" y="3903652"/>
            <a:ext cx="90488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" name="Прямая соединительная линия 90"/>
          <p:cNvCxnSpPr>
            <a:cxnSpLocks noChangeShapeType="1"/>
          </p:cNvCxnSpPr>
          <p:nvPr/>
        </p:nvCxnSpPr>
        <p:spPr bwMode="auto">
          <a:xfrm>
            <a:off x="5138717" y="3994140"/>
            <a:ext cx="904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1" name="Прямая соединительная линия 91"/>
          <p:cNvCxnSpPr>
            <a:cxnSpLocks noChangeShapeType="1"/>
          </p:cNvCxnSpPr>
          <p:nvPr/>
        </p:nvCxnSpPr>
        <p:spPr bwMode="auto">
          <a:xfrm>
            <a:off x="5048230" y="4084627"/>
            <a:ext cx="9048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" name="Прямая соединительная линия 92"/>
          <p:cNvCxnSpPr>
            <a:cxnSpLocks noChangeShapeType="1"/>
          </p:cNvCxnSpPr>
          <p:nvPr/>
        </p:nvCxnSpPr>
        <p:spPr bwMode="auto">
          <a:xfrm>
            <a:off x="5048230" y="4084627"/>
            <a:ext cx="9048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3" name="Прямая соединительная линия 93"/>
          <p:cNvCxnSpPr>
            <a:cxnSpLocks noChangeShapeType="1"/>
          </p:cNvCxnSpPr>
          <p:nvPr/>
        </p:nvCxnSpPr>
        <p:spPr bwMode="auto">
          <a:xfrm>
            <a:off x="4959330" y="4175115"/>
            <a:ext cx="88900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4" name="Прямая соединительная линия 94"/>
          <p:cNvCxnSpPr>
            <a:cxnSpLocks noChangeShapeType="1"/>
          </p:cNvCxnSpPr>
          <p:nvPr/>
        </p:nvCxnSpPr>
        <p:spPr bwMode="auto">
          <a:xfrm flipV="1">
            <a:off x="4597380" y="3903652"/>
            <a:ext cx="180975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5" name="Прямая соединительная линия 95"/>
          <p:cNvCxnSpPr>
            <a:cxnSpLocks noChangeShapeType="1"/>
          </p:cNvCxnSpPr>
          <p:nvPr/>
        </p:nvCxnSpPr>
        <p:spPr bwMode="auto">
          <a:xfrm>
            <a:off x="4597380" y="3001952"/>
            <a:ext cx="1809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6" name="Прямая соединительная линия 96"/>
          <p:cNvCxnSpPr>
            <a:cxnSpLocks noChangeShapeType="1"/>
          </p:cNvCxnSpPr>
          <p:nvPr/>
        </p:nvCxnSpPr>
        <p:spPr bwMode="auto">
          <a:xfrm>
            <a:off x="5138717" y="3001952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7" name="Прямая соединительная линия 97"/>
          <p:cNvCxnSpPr>
            <a:cxnSpLocks noChangeShapeType="1"/>
          </p:cNvCxnSpPr>
          <p:nvPr/>
        </p:nvCxnSpPr>
        <p:spPr bwMode="auto">
          <a:xfrm>
            <a:off x="5229205" y="2551102"/>
            <a:ext cx="360362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8" name="Прямая соединительная линия 98"/>
          <p:cNvCxnSpPr>
            <a:cxnSpLocks noChangeShapeType="1"/>
          </p:cNvCxnSpPr>
          <p:nvPr/>
        </p:nvCxnSpPr>
        <p:spPr bwMode="auto">
          <a:xfrm>
            <a:off x="5861030" y="2551102"/>
            <a:ext cx="269875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9" name="Прямая соединительная линия 99"/>
          <p:cNvCxnSpPr>
            <a:cxnSpLocks noChangeShapeType="1"/>
          </p:cNvCxnSpPr>
          <p:nvPr/>
        </p:nvCxnSpPr>
        <p:spPr bwMode="auto">
          <a:xfrm>
            <a:off x="4508480" y="3362315"/>
            <a:ext cx="8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0" name="Прямая соединительная линия 100"/>
          <p:cNvCxnSpPr>
            <a:cxnSpLocks noChangeShapeType="1"/>
          </p:cNvCxnSpPr>
          <p:nvPr/>
        </p:nvCxnSpPr>
        <p:spPr bwMode="auto">
          <a:xfrm>
            <a:off x="4508480" y="3362315"/>
            <a:ext cx="8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1" name="Надпись 331"/>
          <p:cNvSpPr txBox="1">
            <a:spLocks noChangeArrowheads="1"/>
          </p:cNvSpPr>
          <p:nvPr/>
        </p:nvSpPr>
        <p:spPr bwMode="auto">
          <a:xfrm>
            <a:off x="1836717" y="3887777"/>
            <a:ext cx="1960563" cy="207803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1 -водоприемник.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2 -водовод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3 -турбина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4 -гидрогенератор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5 -статор.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6 -шина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7 -трансформатор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8 -распределитель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9 -линия электропередачи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 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2"/>
          <p:cNvCxnSpPr>
            <a:cxnSpLocks noChangeShapeType="1"/>
          </p:cNvCxnSpPr>
          <p:nvPr/>
        </p:nvCxnSpPr>
        <p:spPr bwMode="auto">
          <a:xfrm>
            <a:off x="3516292" y="2641590"/>
            <a:ext cx="0" cy="63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" name="Прямая соединительная линия 103"/>
          <p:cNvCxnSpPr>
            <a:cxnSpLocks noChangeShapeType="1"/>
          </p:cNvCxnSpPr>
          <p:nvPr/>
        </p:nvCxnSpPr>
        <p:spPr bwMode="auto">
          <a:xfrm>
            <a:off x="7772380" y="1928802"/>
            <a:ext cx="0" cy="4068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4"/>
          <p:cNvCxnSpPr>
            <a:cxnSpLocks noChangeShapeType="1"/>
          </p:cNvCxnSpPr>
          <p:nvPr/>
        </p:nvCxnSpPr>
        <p:spPr bwMode="auto">
          <a:xfrm>
            <a:off x="1714480" y="1928802"/>
            <a:ext cx="0" cy="4068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5" name="TextBox 104"/>
          <p:cNvSpPr txBox="1"/>
          <p:nvPr/>
        </p:nvSpPr>
        <p:spPr>
          <a:xfrm>
            <a:off x="3428992" y="235743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643570" y="228599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4857752" y="27146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4286248" y="264318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5000628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4643438" y="47148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7000892" y="235743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6286512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47148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66" y="286605"/>
            <a:ext cx="8445306" cy="9101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АНАЛИЗОВ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Pictures\My photo\2014г\05.29.2014г (ПРоведения анализов)\20140529_112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348372" cy="22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Pictures\My photo\2014г\05.29.2014г (ПРоведения анализов)\20140529_114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Pictures\My photo\2014г\08.21.2014г (Лаборатория Хим цех)\20140821_105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Рисунок 5" descr="20140821_1012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357430"/>
            <a:ext cx="3219288" cy="2411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20141114_103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214421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726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АНАЛИЗОВ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НЕФТЕПРОДУКТАМ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59958"/>
              </p:ext>
            </p:extLst>
          </p:nvPr>
        </p:nvGraphicFramePr>
        <p:xfrm>
          <a:off x="822324" y="1846263"/>
          <a:ext cx="8070155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0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726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АНАЛИЗОВ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МИНЕРАЛИЗАЦИИ ВОДЫ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70458"/>
              </p:ext>
            </p:extLst>
          </p:nvPr>
        </p:nvGraphicFramePr>
        <p:xfrm>
          <a:off x="822324" y="1846263"/>
          <a:ext cx="8070155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E1E1E1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251</TotalTime>
  <Words>280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Ретро</vt:lpstr>
      <vt:lpstr>«Изучение влияния стоков предприятий энергетической промышленности на качество поверхностных вод   (на примере канала Боз-Су)»   проект выполнен в рамках программы «Конкурса студенческих заявок на проведение исследований»</vt:lpstr>
      <vt:lpstr>ГИПОТЕЗА</vt:lpstr>
      <vt:lpstr>ЦЕЛЬ И ОЖИДАЕМЫЕ РЕЗУЛЬТАТЫ</vt:lpstr>
      <vt:lpstr>ОБЪЕКТЫ ИССЛЕДОВАНИЯ</vt:lpstr>
      <vt:lpstr>ОБЪЕКТЫ ИССЛЕДОВАНИЯ</vt:lpstr>
      <vt:lpstr>ТЕХНОЛОГИЧЕСКАЯ СХЕМА РАБОТЫ ГЭС</vt:lpstr>
      <vt:lpstr>МЕТОДИКА ПРОВЕДЕНИЯ АНАЛИЗОВ</vt:lpstr>
      <vt:lpstr>РЕЗУЛЬТАТЫ АНАЛИЗОВ  ПО НЕФТЕПРОДУКТАМ</vt:lpstr>
      <vt:lpstr>РЕЗУЛЬТАТЫ АНАЛИЗОВ  ПО МИНЕРАЛИЗАЦИИ ВОДЫ </vt:lpstr>
      <vt:lpstr>РЕЗУЛЬТАТЫ АНАЛИЗОВ  ПО ЖЕСТКОСТИ ВОДЫ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Acer</cp:lastModifiedBy>
  <cp:revision>34</cp:revision>
  <dcterms:modified xsi:type="dcterms:W3CDTF">2014-11-16T18:23:53Z</dcterms:modified>
</cp:coreProperties>
</file>